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9" r:id="rId3"/>
    <p:sldId id="300" r:id="rId4"/>
    <p:sldId id="270" r:id="rId5"/>
    <p:sldId id="316" r:id="rId6"/>
    <p:sldId id="317" r:id="rId7"/>
    <p:sldId id="318" r:id="rId8"/>
    <p:sldId id="319" r:id="rId9"/>
    <p:sldId id="313" r:id="rId10"/>
    <p:sldId id="320" r:id="rId11"/>
    <p:sldId id="304" r:id="rId12"/>
  </p:sldIdLst>
  <p:sldSz cx="12192000" cy="6858000"/>
  <p:notesSz cx="6858000" cy="9144000"/>
  <p:embeddedFontLst>
    <p:embeddedFont>
      <p:font typeface="Amazon Ember" panose="020B0603020204020204" pitchFamily="34" charset="0"/>
      <p:regular r:id="rId15"/>
      <p:bold r:id="rId16"/>
      <p:italic r:id="rId17"/>
      <p:boldItalic r:id="rId18"/>
    </p:embeddedFont>
    <p:embeddedFont>
      <p:font typeface="Amazon Ember Heavy" panose="020B0803020204020204" pitchFamily="34" charset="0"/>
      <p:bold r:id="rId19"/>
      <p:italic r:id="rId20"/>
      <p:boldItalic r:id="rId21"/>
    </p:embeddedFont>
    <p:embeddedFont>
      <p:font typeface="Amazon Ember Light" panose="020B0403020204020204" pitchFamily="34" charset="0"/>
      <p:regular r:id="rId22"/>
      <p:italic r:id="rId23"/>
    </p:embeddedFont>
    <p:embeddedFont>
      <p:font typeface="Lucida Console" panose="020B0609040504020204" pitchFamily="49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1E0E7423-9D8A-477E-B317-4B9E97423F50}">
          <p14:sldIdLst>
            <p14:sldId id="256"/>
            <p14:sldId id="259"/>
            <p14:sldId id="300"/>
            <p14:sldId id="270"/>
            <p14:sldId id="316"/>
            <p14:sldId id="317"/>
            <p14:sldId id="318"/>
            <p14:sldId id="319"/>
            <p14:sldId id="313"/>
            <p14:sldId id="320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th Nelson" initials="RN" lastIdx="12" clrIdx="0">
    <p:extLst>
      <p:ext uri="{19B8F6BF-5375-455C-9EA6-DF929625EA0E}">
        <p15:presenceInfo xmlns:p15="http://schemas.microsoft.com/office/powerpoint/2012/main" userId="Ruth Nel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9C0"/>
    <a:srgbClr val="BC56DE"/>
    <a:srgbClr val="120D45"/>
    <a:srgbClr val="4C2988"/>
    <a:srgbClr val="2B2785"/>
    <a:srgbClr val="151A5B"/>
    <a:srgbClr val="141958"/>
    <a:srgbClr val="2F1570"/>
    <a:srgbClr val="07092F"/>
    <a:srgbClr val="238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6215" autoAdjust="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2ACEE-91D8-461A-88C6-B8606BAB6C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9EC66B43-FAD8-4FE7-BFB7-29FDC59F0FE3}" type="slidenum">
              <a:rPr lang="en-US" sz="1000" smtClean="0"/>
              <a:pPr algn="ctr"/>
              <a:t>‹Nº›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51027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1360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886200"/>
            <a:ext cx="5486400" cy="4799013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2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850872" y="8685213"/>
            <a:ext cx="1156257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/>
            </a:lvl1pPr>
          </a:lstStyle>
          <a:p>
            <a:fld id="{CCAA1041-9B3C-439E-B0CD-6B58F9A3AC8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11175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76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888" userDrawn="1">
          <p15:clr>
            <a:srgbClr val="F26B43"/>
          </p15:clr>
        </p15:guide>
        <p15:guide id="5" orient="horz" pos="2256" userDrawn="1">
          <p15:clr>
            <a:srgbClr val="F26B43"/>
          </p15:clr>
        </p15:guide>
        <p15:guide id="6" orient="horz" pos="312" userDrawn="1">
          <p15:clr>
            <a:srgbClr val="F26B43"/>
          </p15:clr>
        </p15:guide>
        <p15:guide id="7" orient="horz" pos="244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80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09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89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16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89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2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FEBF37-8DC5-4F02-9AE8-15DC0CC785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B0D75B9-AF51-48D6-94AF-EA3F31F3A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9274" y="3771900"/>
            <a:ext cx="4445001" cy="313135"/>
          </a:xfrm>
        </p:spPr>
        <p:txBody>
          <a:bodyPr rIns="0" bIns="45720"/>
          <a:lstStyle>
            <a:lvl1pPr marL="0" indent="0" algn="l">
              <a:buNone/>
              <a:defRPr sz="1400" cap="all" spc="600" baseline="0"/>
            </a:lvl1pPr>
            <a:lvl2pPr marL="365760" indent="0">
              <a:buNone/>
              <a:defRPr cap="all" baseline="0"/>
            </a:lvl2pPr>
            <a:lvl3pPr marL="777240" indent="0">
              <a:buNone/>
              <a:defRPr cap="all" baseline="0"/>
            </a:lvl3pPr>
            <a:lvl4pPr marL="1051560" indent="0">
              <a:buNone/>
              <a:defRPr cap="all" baseline="0"/>
            </a:lvl4pPr>
            <a:lvl5pPr marL="1051560" indent="0">
              <a:buNone/>
              <a:defRPr cap="all" baseline="0"/>
            </a:lvl5pPr>
          </a:lstStyle>
          <a:p>
            <a:pPr lvl="0"/>
            <a:r>
              <a:rPr lang="en-US" dirty="0"/>
              <a:t>Location | Month DD, </a:t>
            </a:r>
            <a:r>
              <a:rPr lang="en-US" dirty="0" err="1"/>
              <a:t>YYYY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34E58-392E-4519-91C7-51C026FF90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0" t="19458" r="12709" b="21065"/>
          <a:stretch/>
        </p:blipFill>
        <p:spPr>
          <a:xfrm>
            <a:off x="209549" y="2486024"/>
            <a:ext cx="5124453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1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1487488"/>
            <a:ext cx="11582400" cy="4722812"/>
          </a:xfrm>
        </p:spPr>
        <p:txBody>
          <a:bodyPr/>
          <a:lstStyle>
            <a:lvl1pPr marL="0" indent="0">
              <a:buNone/>
              <a:defRPr sz="2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27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idx="1" hasCustomPrompt="1"/>
          </p:nvPr>
        </p:nvSpPr>
        <p:spPr>
          <a:xfrm>
            <a:off x="304800" y="1487489"/>
            <a:ext cx="5621867" cy="4722811"/>
          </a:xfrm>
          <a:prstGeom prst="rect">
            <a:avLst/>
          </a:prstGeo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24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Type slide content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781557-F2E8-9A40-A3CE-84E4ECCC2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5621867" cy="723899"/>
          </a:xfrm>
        </p:spPr>
        <p:txBody>
          <a:bodyPr/>
          <a:lstStyle>
            <a:lvl1pPr>
              <a:defRPr b="0" i="0" baseline="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E37B85-F7E0-4EBB-9ACC-8142C9A146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invGray">
          <a:xfrm>
            <a:off x="6265333" y="0"/>
            <a:ext cx="5926667" cy="68580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AU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3133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bulleted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25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1714499"/>
            <a:ext cx="11582400" cy="4495801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4320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 cap="all" baseline="0"/>
            </a:lvl2pPr>
            <a:lvl3pPr marL="777240" indent="0">
              <a:buNone/>
              <a:defRPr cap="all" baseline="0"/>
            </a:lvl3pPr>
            <a:lvl4pPr marL="1051560" indent="0">
              <a:buNone/>
              <a:defRPr cap="all" baseline="0"/>
            </a:lvl4pPr>
            <a:lvl5pPr marL="105156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1523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1714499"/>
            <a:ext cx="11582400" cy="4495801"/>
          </a:xfrm>
        </p:spPr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4320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 cap="all" baseline="0"/>
            </a:lvl2pPr>
            <a:lvl3pPr marL="777240" indent="0">
              <a:buNone/>
              <a:defRPr cap="all" baseline="0"/>
            </a:lvl3pPr>
            <a:lvl4pPr marL="1051560" indent="0">
              <a:buNone/>
              <a:defRPr cap="all" baseline="0"/>
            </a:lvl4pPr>
            <a:lvl5pPr marL="105156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400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DE2227-CCC7-4C55-BD11-3687F2F6F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47244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47244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B808E-5B45-4E6F-BAB5-EF14E9DF45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914441E-6FB8-4FBA-91F6-18F98B4B6D6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03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936" userDrawn="1">
          <p15:clr>
            <a:srgbClr val="FBAE40"/>
          </p15:clr>
        </p15:guide>
        <p15:guide id="3" pos="3768" userDrawn="1">
          <p15:clr>
            <a:srgbClr val="FBAE40"/>
          </p15:clr>
        </p15:guide>
        <p15:guide id="4" pos="39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AA157D-DC39-41BB-ACD2-FDEB67DEE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B65B4C-4D90-4679-90C6-A3CBD8BE9E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7BEAE5AE-A6AC-4AA6-B5DF-5D9966B5EF2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714500"/>
            <a:ext cx="5676900" cy="44958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714500"/>
            <a:ext cx="5676900" cy="44958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F32B9E-48C9-4795-BEF7-8D91FA0F4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3424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0703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 userDrawn="1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7058F7-2C88-4342-894D-84A9247A4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4724400"/>
          </a:xfrm>
        </p:spPr>
        <p:txBody>
          <a:bodyPr rIns="0"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4724400"/>
          </a:xfrm>
        </p:spPr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445A8-6C4C-407D-A476-43E1859EE6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3852E355-2FE0-498A-AC79-D6D9240DD78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111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B90874-6B31-4ABF-B07F-241447E73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714500"/>
            <a:ext cx="5676900" cy="4495800"/>
          </a:xfrm>
        </p:spPr>
        <p:txBody>
          <a:bodyPr rIns="0"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714500"/>
            <a:ext cx="5676900" cy="4495800"/>
          </a:xfrm>
        </p:spPr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F32B9E-48C9-4795-BEF7-8D91FA0F4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3424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3DADCF-F74C-4499-91B7-8279A88CF0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F63D8BFA-307F-49C8-A449-BD5F1FE434B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45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A7DE5C-A1F4-4999-9AA2-BF7DF057E2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Code layout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402336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667512" indent="0">
              <a:buNone/>
              <a:defRPr sz="1800">
                <a:latin typeface="Lucida Console" panose="020B0609040504020204" pitchFamily="49" charset="0"/>
              </a:defRPr>
            </a:lvl3pPr>
            <a:lvl4pPr marL="941832" indent="0">
              <a:buNone/>
              <a:defRPr sz="1800">
                <a:latin typeface="Lucida Console" panose="020B0609040504020204" pitchFamily="49" charset="0"/>
              </a:defRPr>
            </a:lvl4pPr>
            <a:lvl5pPr marL="1207008" indent="0"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5360F-40B3-426F-8505-717344324F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7D7B210F-A27A-4F31-A1B9-5B9B997342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455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A0735A-F6CF-4B98-8532-D70ECE04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145E96-6390-4B32-98EC-4FC0B3DE52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916" y="2400300"/>
            <a:ext cx="9144000" cy="1865508"/>
          </a:xfrm>
        </p:spPr>
        <p:txBody>
          <a:bodyPr rIns="0" anchor="t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9E2E6-F74F-43F5-BD71-EB22E49D35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144000" cy="255587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Legal text placeholder (for copyeditor use only)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547820-8998-4C95-B7C0-AB60769A36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5"/>
            <a:ext cx="9144000" cy="336356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6D5B08A-F46B-4164-9F43-E3D021A61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54793"/>
            <a:ext cx="9144000" cy="254717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95110F-1301-4F35-88E1-CA30832C9B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9144000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BF3270-8A43-4991-B514-4471645232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AF49227E-B0F8-44B6-A426-76A9E49885B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897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 userDrawn="1">
          <p15:clr>
            <a:srgbClr val="FBAE40"/>
          </p15:clr>
        </p15:guide>
        <p15:guide id="2" orient="horz" pos="912" userDrawn="1">
          <p15:clr>
            <a:srgbClr val="FBAE40"/>
          </p15:clr>
        </p15:guide>
        <p15:guide id="3" orient="horz" pos="1248" userDrawn="1">
          <p15:clr>
            <a:srgbClr val="FBAE40"/>
          </p15:clr>
        </p15:guide>
        <p15:guide id="4" orient="horz" pos="2952" userDrawn="1">
          <p15:clr>
            <a:srgbClr val="FBAE40"/>
          </p15:clr>
        </p15:guide>
        <p15:guide id="5" orient="horz" pos="316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08B9209-4C7C-4ACC-8549-E6C417929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two-columns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472760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402336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667512" indent="0">
              <a:buNone/>
              <a:defRPr sz="1800">
                <a:latin typeface="Lucida Console" panose="020B0609040504020204" pitchFamily="49" charset="0"/>
              </a:defRPr>
            </a:lvl3pPr>
            <a:lvl4pPr marL="941832" indent="0">
              <a:buNone/>
              <a:defRPr sz="1800">
                <a:latin typeface="Lucida Console" panose="020B0609040504020204" pitchFamily="49" charset="0"/>
              </a:defRPr>
            </a:lvl4pPr>
            <a:lvl5pPr marL="1207008" indent="0"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47244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402336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667512" indent="0">
              <a:buNone/>
              <a:defRPr sz="1800">
                <a:latin typeface="Lucida Console" panose="020B0609040504020204" pitchFamily="49" charset="0"/>
              </a:defRPr>
            </a:lvl3pPr>
            <a:lvl4pPr marL="941832" indent="0">
              <a:buNone/>
              <a:defRPr sz="1800">
                <a:latin typeface="Lucida Console" panose="020B0609040504020204" pitchFamily="49" charset="0"/>
              </a:defRPr>
            </a:lvl4pPr>
            <a:lvl5pPr marL="1207008" indent="0"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98F0AA-C8FD-4CDA-A85E-7449EBCA2B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CEA620B9-B916-48D3-BFA6-9926189BE5F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4340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72" y="1836512"/>
            <a:ext cx="8189913" cy="2216466"/>
          </a:xfrm>
        </p:spPr>
        <p:txBody>
          <a:bodyPr/>
          <a:lstStyle>
            <a:lvl1pPr marL="0" indent="0"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0F1EBD-942F-4FAF-BCFF-79177E7C2D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0300" y="4633914"/>
            <a:ext cx="8189686" cy="384174"/>
          </a:xfrm>
        </p:spPr>
        <p:txBody>
          <a:bodyPr/>
          <a:lstStyle>
            <a:lvl1pPr marL="0" indent="0">
              <a:buNone/>
              <a:defRPr sz="2400" b="1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20B2A1-4B1F-4B1C-B630-D027C37214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0300" y="5018088"/>
            <a:ext cx="8189913" cy="411480"/>
          </a:xfrm>
        </p:spPr>
        <p:txBody>
          <a:bodyPr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quoted person’s affiliation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DBBE757-6C17-4E4F-8133-7D83169ED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400" y="1979476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51D964-7D47-4C3D-8642-76CD15853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4028" y="3217726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7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880" userDrawn="1">
          <p15:clr>
            <a:srgbClr val="FBAE40"/>
          </p15:clr>
        </p15:guide>
        <p15:guide id="2" pos="696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2"/>
            <a:ext cx="8723086" cy="1442356"/>
          </a:xfrm>
        </p:spPr>
        <p:txBody>
          <a:bodyPr/>
          <a:lstStyle>
            <a:lvl1pPr marL="0" indent="0">
              <a:defRPr sz="48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357652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2"/>
            <a:ext cx="8812306" cy="1442356"/>
          </a:xfrm>
        </p:spPr>
        <p:txBody>
          <a:bodyPr/>
          <a:lstStyle>
            <a:lvl1pPr marL="0" indent="0">
              <a:defRPr sz="4800"/>
            </a:lvl1pPr>
          </a:lstStyle>
          <a:p>
            <a:r>
              <a:rPr lang="en-US" dirty="0"/>
              <a:t>Video or demo divider – </a:t>
            </a:r>
            <a:br>
              <a:rPr lang="en-US" dirty="0"/>
            </a:br>
            <a:r>
              <a:rPr lang="en-US" dirty="0"/>
              <a:t>Type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143617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0BCB97-0B9F-404F-AD5E-3C35970F8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4BB021-3658-44C0-8456-1D5BD4885C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D05987F8-DCC2-489A-82C8-7C3C54DC65CF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lIns="914400" anchor="ctr" anchorCtr="0"/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9311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8111-3D53-4AAE-B443-34FB8837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4D394-B1EA-4880-8726-300D5746D5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85900"/>
            <a:ext cx="5676898" cy="823912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2DA0A-F89A-436D-9F74-82C6F76E26C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2309812"/>
            <a:ext cx="5676898" cy="3900488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FBB33-625F-4A20-B7B5-DA1F2DB99E3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2" y="1485900"/>
            <a:ext cx="5676898" cy="823912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A12F9-F160-46D4-A1D3-5AF9789C167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2" y="2309812"/>
            <a:ext cx="5676898" cy="3900488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64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936" userDrawn="1">
          <p15:clr>
            <a:srgbClr val="FBAE40"/>
          </p15:clr>
        </p15:guide>
        <p15:guide id="3" pos="3768" userDrawn="1">
          <p15:clr>
            <a:srgbClr val="FBAE40"/>
          </p15:clr>
        </p15:guide>
        <p15:guide id="4" pos="391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FB8D-98F0-48FE-A1C5-12C632C7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4122737" cy="1600200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ECCC-4F4B-4466-A308-B9FC52749E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43488" y="244286"/>
            <a:ext cx="6843712" cy="5966014"/>
          </a:xfrm>
        </p:spPr>
        <p:txBody>
          <a:bodyPr/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6CE5B-5A0F-4B5D-BA65-FDC3089632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71700"/>
            <a:ext cx="4122737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70859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 userDrawn="1">
          <p15:clr>
            <a:srgbClr val="FBAE40"/>
          </p15:clr>
        </p15:guide>
        <p15:guide id="2" pos="280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765E-FC87-42C0-B504-47031B18A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1" y="244286"/>
            <a:ext cx="4122737" cy="1600200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9D3AD-86A7-42A8-B5A7-E3660AEE7E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43488" y="244286"/>
            <a:ext cx="6843711" cy="5966014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a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D2432-3600-49FC-80E6-814EF0E377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1" y="2171700"/>
            <a:ext cx="4122737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329777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 userDrawn="1">
          <p15:clr>
            <a:srgbClr val="FBAE40"/>
          </p15:clr>
        </p15:guide>
        <p15:guide id="2" pos="280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8E3B5A-9EF6-4AEB-9717-7818F41E4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650930"/>
            <a:ext cx="12863120" cy="7235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4A83A5-0632-4E56-8638-1E96DDA8B2B2}"/>
              </a:ext>
            </a:extLst>
          </p:cNvPr>
          <p:cNvSpPr txBox="1"/>
          <p:nvPr userDrawn="1"/>
        </p:nvSpPr>
        <p:spPr bwMode="white">
          <a:xfrm>
            <a:off x="133351" y="21321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0" i="0" spc="-30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0235B1-A52F-459D-8F38-868C289303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429000"/>
            <a:ext cx="3429000" cy="482600"/>
          </a:xfrm>
        </p:spPr>
        <p:txBody>
          <a:bodyPr anchor="b" anchorCtr="0"/>
          <a:lstStyle>
            <a:lvl1pPr marL="0" indent="0">
              <a:buNone/>
              <a:defRPr sz="36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ACA6411-1D29-499A-BBEF-4F71BB70AA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9243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8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 (such as LinkedIn or Twitter)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87E276-ED10-49A8-BB0E-E8C47A9E6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8212EB6D-11FB-4BF9-A82D-70CCAB80597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EA2AA-1B37-42C4-AB60-49FF9E621554}"/>
              </a:ext>
            </a:extLst>
          </p:cNvPr>
          <p:cNvSpPr txBox="1"/>
          <p:nvPr userDrawn="1"/>
        </p:nvSpPr>
        <p:spPr>
          <a:xfrm>
            <a:off x="6096000" y="3924300"/>
            <a:ext cx="5435600" cy="15142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40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Please complete the session survey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70C1AD-E3E1-4FBA-8126-31B69C60BCDA}"/>
              </a:ext>
            </a:extLst>
          </p:cNvPr>
          <p:cNvSpPr/>
          <p:nvPr userDrawn="1"/>
        </p:nvSpPr>
        <p:spPr bwMode="auto">
          <a:xfrm>
            <a:off x="8017510" y="1875566"/>
            <a:ext cx="1592580" cy="1592580"/>
          </a:xfrm>
          <a:prstGeom prst="ellipse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365760" rIns="182880" bIns="146304" anchor="ctr"/>
          <a:lstStyle/>
          <a:p>
            <a:pPr algn="ctr" defTabSz="932472" eaLnBrk="1" hangingPunct="1">
              <a:lnSpc>
                <a:spcPct val="90000"/>
              </a:lnSpc>
              <a:defRPr/>
            </a:pPr>
            <a:r>
              <a:rPr lang="en-US" sz="115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Amazon Ember" panose="020B0603020204020204" pitchFamily="34" charset="0"/>
                <a:cs typeface="Amazon Ember" panose="020B0603020204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2975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496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E9EDB0-AE4A-47D2-8D12-00020A37A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27BD8-41CF-46B5-BFD3-939CE751F0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CB7CC901-FE78-44C4-8D33-81E8C83EDDE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210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4AD4E2-F945-46B7-88D9-2DA65AC84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145E96-6390-4B32-98EC-4FC0B3DE52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916" y="2400300"/>
            <a:ext cx="9144000" cy="1865508"/>
          </a:xfrm>
        </p:spPr>
        <p:txBody>
          <a:bodyPr rIns="0" anchor="t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95110F-1301-4F35-88E1-CA30832C9B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4323443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28208-8E6A-4F48-AB75-B1723B3DEE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2050" y="4686300"/>
            <a:ext cx="4486275" cy="341692"/>
          </a:xfrm>
        </p:spPr>
        <p:txBody>
          <a:bodyPr/>
          <a:lstStyle>
            <a:lvl1pPr marL="0" indent="0">
              <a:buNone/>
              <a:defRPr sz="20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8A6CC6-CFD6-4AE0-BFB3-DB4EE355B2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2050" y="5029201"/>
            <a:ext cx="4486275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3D9F0E9-E682-4A87-9A37-0795A8658C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144000" cy="255587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Legal text placeholder (for copyeditor use only)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9118A0E-BB7D-404E-BC79-A09103EA2F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5"/>
            <a:ext cx="4323443" cy="336356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2A61DBB-E00A-4DCB-AA27-45DE15DC83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54793"/>
            <a:ext cx="9144000" cy="254717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0235AC-6AFA-47B0-ABD0-51C2764B7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55D8A83D-8AA8-48F6-AE22-23BB758B2D0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68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 userDrawn="1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6140CA-3E32-44B2-98CD-BB8777DB5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970E9-076E-44D5-8AF2-12477741671C}"/>
              </a:ext>
            </a:extLst>
          </p:cNvPr>
          <p:cNvSpPr txBox="1"/>
          <p:nvPr userDrawn="1"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>
                <a:latin typeface="+mj-lt"/>
              </a:rPr>
              <a:t>Do not use layouts after this slide.</a:t>
            </a:r>
            <a:br>
              <a:rPr lang="en-US" sz="6600">
                <a:latin typeface="+mj-lt"/>
              </a:rPr>
            </a:br>
            <a:r>
              <a:rPr lang="en-US" sz="2400">
                <a:latin typeface="+mj-lt"/>
              </a:rPr>
              <a:t>They are not part of the official template.</a:t>
            </a:r>
            <a:endParaRPr lang="en-US" sz="6600">
              <a:latin typeface="+mj-lt"/>
            </a:endParaRPr>
          </a:p>
        </p:txBody>
      </p:sp>
      <p:pic>
        <p:nvPicPr>
          <p:cNvPr id="9" name="Graphic 8" descr="Stop sign">
            <a:extLst>
              <a:ext uri="{FF2B5EF4-FFF2-40B4-BE49-F238E27FC236}">
                <a16:creationId xmlns:a16="http://schemas.microsoft.com/office/drawing/2014/main" id="{A0284AC2-B903-4DEE-8D76-E2D6AC5A4D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svg="http://schemas.microsoft.com/office/drawing/2016/SVG/main" xmlns:p15="http://schemas.microsoft.com/office/powerpoint/2012/main" xmlns:a16="http://schemas.microsoft.com/office/drawing/2014/main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4FF4FF4-E05F-4CB2-B3ED-A92CB8845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145E96-6390-4B32-98EC-4FC0B3DE52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916" y="2400300"/>
            <a:ext cx="9144000" cy="1865508"/>
          </a:xfrm>
        </p:spPr>
        <p:txBody>
          <a:bodyPr rIns="0" anchor="t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95110F-1301-4F35-88E1-CA30832C9B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3403601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28208-8E6A-4F48-AB75-B1723B3DEE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4541" y="4686300"/>
            <a:ext cx="3401568" cy="342900"/>
          </a:xfrm>
        </p:spPr>
        <p:txBody>
          <a:bodyPr/>
          <a:lstStyle>
            <a:lvl1pPr marL="0" indent="0">
              <a:buNone/>
              <a:defRPr sz="20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8A6CC6-CFD6-4AE0-BFB3-DB4EE355B2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4541" y="5029200"/>
            <a:ext cx="3401568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Job title 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C22D29-44FB-4743-8127-50AC5248D5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32725" y="4686300"/>
            <a:ext cx="3401568" cy="34290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EED678-F023-4A95-BDA9-3891765008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32725" y="5029200"/>
            <a:ext cx="3402013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Job title 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698135A-0031-43C8-B455-E454B8F0A0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144000" cy="255587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Legal text placeholder (for copyeditor use only)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BC778F-01A3-4459-9342-87E578B90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86300"/>
            <a:ext cx="3397250" cy="337545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B1E36FF5-D98C-474D-A020-5A51BCCDBF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54793"/>
            <a:ext cx="9144000" cy="254717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20E113-EE5C-4878-8C0A-F14736AE77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4DAA3F8D-C754-4C87-A70E-9CDA4CF9B3E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61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 userDrawn="1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2881-D2E8-49D2-8B78-CB1047EB1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F528FD-2214-4EDA-8CE8-B0274D78AE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7488"/>
            <a:ext cx="11582400" cy="4722811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800"/>
            </a:lvl1pPr>
            <a:lvl2pPr marL="0" indent="0">
              <a:spcAft>
                <a:spcPts val="3000"/>
              </a:spcAft>
              <a:buNone/>
              <a:defRPr sz="2800"/>
            </a:lvl2pPr>
            <a:lvl3pPr marL="0" indent="0">
              <a:spcAft>
                <a:spcPts val="3000"/>
              </a:spcAft>
              <a:buNone/>
              <a:defRPr sz="2800"/>
            </a:lvl3pPr>
            <a:lvl4pPr marL="0" indent="0">
              <a:spcAft>
                <a:spcPts val="3000"/>
              </a:spcAft>
              <a:buNone/>
              <a:defRPr sz="2800"/>
            </a:lvl4pPr>
            <a:lvl5pPr marL="0" indent="0">
              <a:spcAft>
                <a:spcPts val="3000"/>
              </a:spcAft>
              <a:buNone/>
              <a:defRPr sz="2800"/>
            </a:lvl5pPr>
          </a:lstStyle>
          <a:p>
            <a:pPr lvl="0"/>
            <a:r>
              <a:rPr lang="en-US" dirty="0"/>
              <a:t>Enter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36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A0A7-8179-4372-9B34-1C263E88A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2877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E6D47A-5B29-4052-AFAE-F87D848F2C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4A0A7-8179-4372-9B34-1C263E88A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 with art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2766CE-1ABD-4FA9-8932-EA3B933C3D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D7588064-2754-4287-BABC-86D310C087A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28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A0A7-8179-4372-9B34-1C263E88A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17AEC-9CD2-444D-B3F3-D2324434A4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4320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 cap="all" baseline="0"/>
            </a:lvl2pPr>
            <a:lvl3pPr marL="777240" indent="0">
              <a:buNone/>
              <a:defRPr cap="all" baseline="0"/>
            </a:lvl3pPr>
            <a:lvl4pPr marL="1051560" indent="0">
              <a:buNone/>
              <a:defRPr cap="all" baseline="0"/>
            </a:lvl4pPr>
            <a:lvl5pPr marL="105156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726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 userDrawn="1">
          <p15:clr>
            <a:srgbClr val="FBAE40"/>
          </p15:clr>
        </p15:guide>
        <p15:guide id="4" orient="horz" pos="936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6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54DC55-BD6E-4C55-8E39-B6F8A80B504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7BDA7-D1B9-479F-9FCC-3CCDB7DF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</p:spPr>
        <p:txBody>
          <a:bodyPr vert="horz" lIns="0" tIns="146304" rIns="91440" bIns="146304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08E3F-F69E-4206-926A-74AF169DA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87488"/>
            <a:ext cx="11582400" cy="471351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21207-EDD0-419F-AD90-363E529A7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5300" y="6950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D8F9D1D-752B-4C1C-BFCB-173FBF3D9473}" type="datetime1">
              <a:rPr lang="en-US" smtClean="0"/>
              <a:pPr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8A08E-98A2-40FF-904D-850237B6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310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9D209-B6E5-4F8E-B143-ECB5E06E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950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7B5A187-8EC0-4BDE-9A26-B762BCE88E36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2ABA98-08FC-4154-B151-4B0F461534F1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5A57AF53-3A79-4FE0-A92F-28215DE2A73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026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  <p:sldLayoutId id="2147483661" r:id="rId5"/>
    <p:sldLayoutId id="2147483678" r:id="rId6"/>
    <p:sldLayoutId id="2147483654" r:id="rId7"/>
    <p:sldLayoutId id="2147483662" r:id="rId8"/>
    <p:sldLayoutId id="2147483655" r:id="rId9"/>
    <p:sldLayoutId id="2147483650" r:id="rId10"/>
    <p:sldLayoutId id="2147483679" r:id="rId11"/>
    <p:sldLayoutId id="2147483665" r:id="rId12"/>
    <p:sldLayoutId id="2147483664" r:id="rId13"/>
    <p:sldLayoutId id="2147483666" r:id="rId14"/>
    <p:sldLayoutId id="2147483652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3" r:id="rId21"/>
    <p:sldLayoutId id="2147483674" r:id="rId22"/>
    <p:sldLayoutId id="2147483675" r:id="rId23"/>
    <p:sldLayoutId id="2147483672" r:id="rId24"/>
    <p:sldLayoutId id="2147483653" r:id="rId25"/>
    <p:sldLayoutId id="2147483656" r:id="rId26"/>
    <p:sldLayoutId id="2147483657" r:id="rId27"/>
    <p:sldLayoutId id="2147483676" r:id="rId28"/>
    <p:sldLayoutId id="2147483677" r:id="rId29"/>
    <p:sldLayoutId id="2147483680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" panose="020B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" panose="020B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92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orient="horz" pos="3912" userDrawn="1">
          <p15:clr>
            <a:srgbClr val="F26B43"/>
          </p15:clr>
        </p15:guide>
        <p15:guide id="6" orient="horz" pos="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7ADB7C-16A3-497D-97A2-913B538842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Streaming de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dispositivos</a:t>
            </a:r>
            <a:r>
              <a:rPr lang="en-US" dirty="0"/>
              <a:t> IoT </a:t>
            </a:r>
            <a:r>
              <a:rPr lang="en-US" dirty="0" err="1"/>
              <a:t>hacia</a:t>
            </a:r>
            <a:r>
              <a:rPr lang="en-US" dirty="0"/>
              <a:t> Redshift Serverless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3B71B8-1F04-4D1E-A50C-ADBBD36B4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Anderson </a:t>
            </a:r>
            <a:r>
              <a:rPr lang="en-US" dirty="0" err="1"/>
              <a:t>Londoño</a:t>
            </a:r>
            <a:r>
              <a:rPr lang="en-US" dirty="0"/>
              <a:t> Osorio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F89EC0-DEB5-4379-8945-0546F68A85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C914240-6B64-40E4-8D65-139C1F8B68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Ingeniero de Datos</a:t>
            </a:r>
            <a:endParaRPr lang="en-US" dirty="0"/>
          </a:p>
          <a:p>
            <a:r>
              <a:rPr lang="en-US" dirty="0" err="1"/>
              <a:t>Bancolombia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3FE8D-ED32-A44B-8BB7-46094E7E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B0830-B5C5-4D4E-A9A5-221FCF865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485900"/>
            <a:ext cx="11582400" cy="4724400"/>
          </a:xfrm>
        </p:spPr>
        <p:txBody>
          <a:bodyPr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rgbClr val="FFFF00"/>
                </a:solidFill>
              </a:rPr>
              <a:t>★</a:t>
            </a:r>
            <a:r>
              <a:rPr lang="es-ES_tradnl" sz="2000" dirty="0"/>
              <a:t> Nuevo Data </a:t>
            </a:r>
            <a:r>
              <a:rPr lang="es-ES_tradnl" sz="2000" dirty="0" err="1"/>
              <a:t>Viewer</a:t>
            </a:r>
            <a:r>
              <a:rPr lang="es-ES_tradnl" sz="2000" dirty="0"/>
              <a:t> (</a:t>
            </a:r>
            <a:r>
              <a:rPr lang="es-ES_tradnl" sz="2000" dirty="0" err="1"/>
              <a:t>Kinesis</a:t>
            </a:r>
            <a:r>
              <a:rPr lang="es-ES_tradnl" sz="2000" dirty="0"/>
              <a:t> Data </a:t>
            </a:r>
            <a:r>
              <a:rPr lang="es-ES_tradnl" sz="2000" dirty="0" err="1"/>
              <a:t>Strem</a:t>
            </a:r>
            <a:r>
              <a:rPr lang="es-ES_tradnl" sz="2000" dirty="0"/>
              <a:t>)</a:t>
            </a:r>
          </a:p>
          <a:p>
            <a:pPr algn="just"/>
            <a:r>
              <a:rPr lang="es-ES_tradnl" sz="2000" dirty="0"/>
              <a:t>https://</a:t>
            </a:r>
            <a:r>
              <a:rPr lang="es-ES_tradnl" sz="2000" dirty="0" err="1"/>
              <a:t>aws.amazon.com</a:t>
            </a:r>
            <a:r>
              <a:rPr lang="es-ES_tradnl" sz="2000" dirty="0"/>
              <a:t>/</a:t>
            </a:r>
            <a:r>
              <a:rPr lang="es-ES_tradnl" sz="2000" dirty="0" err="1"/>
              <a:t>about-aws</a:t>
            </a:r>
            <a:r>
              <a:rPr lang="es-ES_tradnl" sz="2000" dirty="0"/>
              <a:t>/</a:t>
            </a:r>
            <a:r>
              <a:rPr lang="es-ES_tradnl" sz="2000" dirty="0" err="1"/>
              <a:t>whats</a:t>
            </a:r>
            <a:r>
              <a:rPr lang="es-ES_tradnl" sz="2000" dirty="0"/>
              <a:t>-new/2022/10/amazon-kinesis-data-streams-capability-inspect-data-records-aws-management-console/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000" dirty="0" err="1"/>
              <a:t>Streaming</a:t>
            </a:r>
            <a:r>
              <a:rPr lang="es-ES_tradnl" sz="2000" dirty="0"/>
              <a:t> </a:t>
            </a:r>
            <a:r>
              <a:rPr lang="es-ES_tradnl" sz="2000" dirty="0" err="1"/>
              <a:t>Ingestion</a:t>
            </a:r>
            <a:r>
              <a:rPr lang="es-ES_tradnl" sz="2000" dirty="0"/>
              <a:t> (</a:t>
            </a:r>
            <a:r>
              <a:rPr lang="es-ES_tradnl" sz="2000" dirty="0" err="1"/>
              <a:t>Preview</a:t>
            </a:r>
            <a:r>
              <a:rPr lang="es-ES_tradnl" sz="2000" dirty="0"/>
              <a:t>)</a:t>
            </a:r>
          </a:p>
          <a:p>
            <a:pPr algn="just"/>
            <a:r>
              <a:rPr lang="es-ES_tradnl" sz="2000" dirty="0"/>
              <a:t>https://</a:t>
            </a:r>
            <a:r>
              <a:rPr lang="es-ES_tradnl" sz="2000" dirty="0" err="1"/>
              <a:t>docs.aws.amazon.com</a:t>
            </a:r>
            <a:r>
              <a:rPr lang="es-ES_tradnl" sz="2000" dirty="0"/>
              <a:t>/</a:t>
            </a:r>
            <a:r>
              <a:rPr lang="es-ES_tradnl" sz="2000" dirty="0" err="1"/>
              <a:t>redshift</a:t>
            </a:r>
            <a:r>
              <a:rPr lang="es-ES_tradnl" sz="2000" dirty="0"/>
              <a:t>/</a:t>
            </a:r>
            <a:r>
              <a:rPr lang="es-ES_tradnl" sz="2000" dirty="0" err="1"/>
              <a:t>latest</a:t>
            </a:r>
            <a:r>
              <a:rPr lang="es-ES_tradnl" sz="2000" dirty="0"/>
              <a:t>/dg/</a:t>
            </a:r>
            <a:r>
              <a:rPr lang="es-ES_tradnl" sz="2000" dirty="0" err="1"/>
              <a:t>materialized-view-streaming-ingestion.html</a:t>
            </a:r>
            <a:endParaRPr lang="es-ES_tradnl" sz="2000" dirty="0"/>
          </a:p>
          <a:p>
            <a:pPr marL="342900" indent="-342900" algn="just">
              <a:buFontTx/>
              <a:buChar char="-"/>
            </a:pP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75700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23985-E580-E44D-B43E-350CB7561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724" y="1845313"/>
            <a:ext cx="5527084" cy="1381758"/>
          </a:xfrm>
        </p:spPr>
        <p:txBody>
          <a:bodyPr/>
          <a:lstStyle/>
          <a:p>
            <a:r>
              <a:rPr lang="es-ES_tradnl" sz="8800" dirty="0"/>
              <a:t>Gracias</a:t>
            </a:r>
            <a:r>
              <a:rPr lang="es-ES_tradnl" sz="5400" dirty="0"/>
              <a:t> !</a:t>
            </a:r>
            <a:br>
              <a:rPr lang="es-ES_tradnl" sz="5400" dirty="0"/>
            </a:br>
            <a:endParaRPr lang="es-ES_tradnl" sz="5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41554C-2C04-E621-9FB4-1E5034E78E4D}"/>
              </a:ext>
            </a:extLst>
          </p:cNvPr>
          <p:cNvSpPr txBox="1">
            <a:spLocks/>
          </p:cNvSpPr>
          <p:nvPr/>
        </p:nvSpPr>
        <p:spPr>
          <a:xfrm>
            <a:off x="402336" y="3429000"/>
            <a:ext cx="4088296" cy="482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Anderson </a:t>
            </a:r>
            <a:r>
              <a:rPr lang="en-US" dirty="0" err="1"/>
              <a:t>Londoño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41ABFFE-7307-0A0D-A008-ED7FDCB48B12}"/>
              </a:ext>
            </a:extLst>
          </p:cNvPr>
          <p:cNvSpPr txBox="1">
            <a:spLocks/>
          </p:cNvSpPr>
          <p:nvPr/>
        </p:nvSpPr>
        <p:spPr>
          <a:xfrm>
            <a:off x="402336" y="3924300"/>
            <a:ext cx="3740426" cy="177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Linkedin</a:t>
            </a:r>
            <a:r>
              <a:rPr lang="en-US" dirty="0"/>
              <a:t>: @</a:t>
            </a:r>
            <a:r>
              <a:rPr lang="en-US" dirty="0" err="1"/>
              <a:t>londoso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79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225784-2FD5-454F-81B2-C9B03223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FA8DCD-3E70-447A-B2AE-6F77A87662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problema</a:t>
            </a:r>
            <a:r>
              <a:rPr lang="en-US" dirty="0"/>
              <a:t> y </a:t>
            </a:r>
            <a:r>
              <a:rPr lang="en-US" dirty="0" err="1"/>
              <a:t>cómo</a:t>
            </a:r>
            <a:r>
              <a:rPr lang="en-US" dirty="0"/>
              <a:t> lo </a:t>
            </a:r>
            <a:r>
              <a:rPr lang="en-US" dirty="0" err="1"/>
              <a:t>abordamos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Qué</a:t>
            </a:r>
            <a:r>
              <a:rPr lang="en-US" dirty="0"/>
              <a:t> es AWS Redshift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de nuevo Redshift Serverless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Conclusiones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1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025E05-764B-F748-86EB-C1B78EDF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Contexto - </a:t>
            </a:r>
            <a:r>
              <a:rPr lang="en-US" dirty="0"/>
              <a:t>El </a:t>
            </a:r>
            <a:r>
              <a:rPr lang="en-US" dirty="0" err="1"/>
              <a:t>problema</a:t>
            </a:r>
            <a:r>
              <a:rPr lang="en-US" dirty="0"/>
              <a:t> y </a:t>
            </a:r>
            <a:r>
              <a:rPr lang="en-US" dirty="0" err="1"/>
              <a:t>cómo</a:t>
            </a:r>
            <a:r>
              <a:rPr lang="en-US" dirty="0"/>
              <a:t> lo </a:t>
            </a:r>
            <a:r>
              <a:rPr lang="en-US" dirty="0" err="1"/>
              <a:t>abordamos</a:t>
            </a:r>
            <a:br>
              <a:rPr lang="en-US" dirty="0"/>
            </a:br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47CD97F-D5B9-4F3D-84A3-2E5CB4D8F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70" y="2564409"/>
            <a:ext cx="10309718" cy="2005588"/>
          </a:xfrm>
        </p:spPr>
      </p:pic>
    </p:spTree>
    <p:extLst>
      <p:ext uri="{BB962C8B-B14F-4D97-AF65-F5344CB8AC3E}">
        <p14:creationId xmlns:p14="http://schemas.microsoft.com/office/powerpoint/2010/main" val="213656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EE7855-9A85-4066-8EF8-99D1C14D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Core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7A5F7B-A957-4005-AD3A-18DBD9D3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Conecte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a la </a:t>
            </a:r>
            <a:r>
              <a:rPr lang="en-US" dirty="0" err="1"/>
              <a:t>nube</a:t>
            </a:r>
            <a:r>
              <a:rPr lang="en-US" dirty="0"/>
              <a:t> de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y Segura.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Protocolo</a:t>
            </a:r>
            <a:r>
              <a:rPr lang="en-US" dirty="0"/>
              <a:t> MQTT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Modelo</a:t>
            </a:r>
            <a:r>
              <a:rPr lang="en-US" dirty="0"/>
              <a:t> – </a:t>
            </a:r>
            <a:r>
              <a:rPr lang="en-US" dirty="0" err="1"/>
              <a:t>publicación</a:t>
            </a:r>
            <a:r>
              <a:rPr lang="en-US" dirty="0"/>
              <a:t> y </a:t>
            </a:r>
            <a:r>
              <a:rPr lang="en-US" dirty="0" err="1"/>
              <a:t>suscripción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Costos</a:t>
            </a:r>
            <a:endParaRPr lang="en-US" dirty="0"/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Free tier - 12 meses.</a:t>
            </a:r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2,25 </a:t>
            </a:r>
            <a:r>
              <a:rPr lang="en-US" dirty="0" err="1"/>
              <a:t>millones</a:t>
            </a:r>
            <a:r>
              <a:rPr lang="en-US" dirty="0"/>
              <a:t> de </a:t>
            </a:r>
            <a:r>
              <a:rPr lang="en-US" dirty="0" err="1"/>
              <a:t>minutos</a:t>
            </a:r>
            <a:r>
              <a:rPr lang="en-US" dirty="0"/>
              <a:t> de </a:t>
            </a:r>
            <a:r>
              <a:rPr lang="en-US" dirty="0" err="1"/>
              <a:t>conexión</a:t>
            </a:r>
            <a:r>
              <a:rPr lang="en-US" dirty="0"/>
              <a:t> y 500.000 </a:t>
            </a:r>
            <a:r>
              <a:rPr lang="en-US" dirty="0" err="1"/>
              <a:t>mensajes</a:t>
            </a:r>
            <a:r>
              <a:rPr lang="en-US" dirty="0"/>
              <a:t> al </a:t>
            </a:r>
            <a:r>
              <a:rPr lang="en-US" dirty="0" err="1"/>
              <a:t>mes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093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EE7855-9A85-4066-8EF8-99D1C14D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Kinesis Data Stream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7A5F7B-A957-4005-AD3A-18DBD9D3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Streaming de </a:t>
            </a:r>
            <a:r>
              <a:rPr lang="en-US" dirty="0" err="1"/>
              <a:t>datos</a:t>
            </a:r>
            <a:r>
              <a:rPr lang="en-US" dirty="0"/>
              <a:t> sin </a:t>
            </a:r>
            <a:r>
              <a:rPr lang="en-US" dirty="0" err="1"/>
              <a:t>servidor</a:t>
            </a:r>
            <a:r>
              <a:rPr lang="en-US" dirty="0"/>
              <a:t> a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Retención</a:t>
            </a:r>
            <a:r>
              <a:rPr lang="en-US" dirty="0"/>
              <a:t> 24 </a:t>
            </a:r>
            <a:r>
              <a:rPr lang="en-US" dirty="0" err="1"/>
              <a:t>hrs</a:t>
            </a:r>
            <a:r>
              <a:rPr lang="en-US" dirty="0"/>
              <a:t> – 1 </a:t>
            </a:r>
            <a:r>
              <a:rPr lang="en-US" dirty="0" err="1"/>
              <a:t>año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Costos</a:t>
            </a:r>
            <a:endParaRPr lang="en-US" dirty="0"/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On-Demand – Pago </a:t>
            </a:r>
            <a:r>
              <a:rPr lang="en-US" dirty="0" err="1"/>
              <a:t>por</a:t>
            </a:r>
            <a:r>
              <a:rPr lang="en-US" dirty="0"/>
              <a:t> GB </a:t>
            </a:r>
            <a:r>
              <a:rPr lang="en-US" dirty="0" err="1"/>
              <a:t>leido</a:t>
            </a:r>
            <a:r>
              <a:rPr lang="en-US" dirty="0"/>
              <a:t> y </a:t>
            </a:r>
            <a:r>
              <a:rPr lang="en-US" dirty="0" err="1"/>
              <a:t>escrito</a:t>
            </a:r>
            <a:endParaRPr lang="en-US" dirty="0"/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Provisioned – Pago x Shard x Hora</a:t>
            </a:r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No Free Tier</a:t>
            </a:r>
          </a:p>
        </p:txBody>
      </p:sp>
    </p:spTree>
    <p:extLst>
      <p:ext uri="{BB962C8B-B14F-4D97-AF65-F5344CB8AC3E}">
        <p14:creationId xmlns:p14="http://schemas.microsoft.com/office/powerpoint/2010/main" val="136525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EE7855-9A85-4066-8EF8-99D1C14D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Redshift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7A5F7B-A957-4005-AD3A-18DBD9D3A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Lanzamiento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– </a:t>
            </a:r>
            <a:r>
              <a:rPr lang="en-US" dirty="0" err="1"/>
              <a:t>noviembre</a:t>
            </a:r>
            <a:r>
              <a:rPr lang="en-US" dirty="0"/>
              <a:t> 2012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Postgresql</a:t>
            </a:r>
            <a:r>
              <a:rPr lang="en-US" dirty="0"/>
              <a:t> 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Almacenamiento</a:t>
            </a:r>
            <a:r>
              <a:rPr lang="en-US" dirty="0"/>
              <a:t> de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volúmenes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formato</a:t>
            </a:r>
            <a:r>
              <a:rPr lang="en-US" dirty="0"/>
              <a:t> columnar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Cluster – 1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mínimo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Editor de queries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Tipo de </a:t>
            </a:r>
            <a:r>
              <a:rPr lang="en-US" dirty="0" err="1"/>
              <a:t>dato</a:t>
            </a:r>
            <a:r>
              <a:rPr lang="en-US" dirty="0"/>
              <a:t> SUPER (1mb) –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semiestructurados</a:t>
            </a:r>
            <a:r>
              <a:rPr lang="en-US" dirty="0"/>
              <a:t> - </a:t>
            </a:r>
            <a:r>
              <a:rPr lang="en-US" dirty="0" err="1"/>
              <a:t>documentos</a:t>
            </a:r>
            <a:endParaRPr lang="en-US" dirty="0"/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PartiQL</a:t>
            </a:r>
            <a:r>
              <a:rPr lang="en-US" dirty="0"/>
              <a:t> syntax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Spectrum – </a:t>
            </a:r>
            <a:r>
              <a:rPr lang="en-US" dirty="0" err="1"/>
              <a:t>Obtener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S3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Free tier – 2 meses - 750 hours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EE7855-9A85-4066-8EF8-99D1C14D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Redshift Serverless – Jul 2022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7A5F7B-A957-4005-AD3A-18DBD9D3A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2088"/>
            <a:ext cx="11582400" cy="4908916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No require </a:t>
            </a:r>
            <a:r>
              <a:rPr lang="en-US" dirty="0" err="1"/>
              <a:t>aprovisionar</a:t>
            </a:r>
            <a:r>
              <a:rPr lang="en-US" dirty="0"/>
              <a:t> </a:t>
            </a:r>
            <a:r>
              <a:rPr lang="en-US" dirty="0" err="1"/>
              <a:t>servidores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Pago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uso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Escalamiento</a:t>
            </a:r>
            <a:r>
              <a:rPr lang="en-US" dirty="0"/>
              <a:t> bajo </a:t>
            </a:r>
            <a:r>
              <a:rPr lang="en-US" dirty="0" err="1"/>
              <a:t>demanda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Workgroup</a:t>
            </a:r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VPC – 3 subnets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AZ’s</a:t>
            </a:r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32 RPU’s </a:t>
            </a:r>
            <a:r>
              <a:rPr lang="en-US" dirty="0" err="1"/>
              <a:t>mínimo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Namespace</a:t>
            </a:r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BD</a:t>
            </a:r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Credenciales</a:t>
            </a:r>
            <a:r>
              <a:rPr lang="en-US" dirty="0"/>
              <a:t> admin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300 </a:t>
            </a:r>
            <a:r>
              <a:rPr lang="en-US" dirty="0" err="1"/>
              <a:t>dólares</a:t>
            </a:r>
            <a:r>
              <a:rPr lang="en-US" dirty="0"/>
              <a:t> – 3 meses de </a:t>
            </a:r>
            <a:r>
              <a:rPr lang="en-US" dirty="0" err="1"/>
              <a:t>prueba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Costos</a:t>
            </a:r>
            <a:endParaRPr lang="en-US" dirty="0"/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Almacenamiento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y snapshots</a:t>
            </a:r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RPU’s x hora – </a:t>
            </a:r>
            <a:r>
              <a:rPr lang="en-US" dirty="0" err="1"/>
              <a:t>mínimo</a:t>
            </a:r>
            <a:r>
              <a:rPr lang="en-US" dirty="0"/>
              <a:t> 60 </a:t>
            </a:r>
            <a:r>
              <a:rPr lang="en-US" dirty="0" err="1"/>
              <a:t>segundos</a:t>
            </a:r>
            <a:endParaRPr lang="en-US" dirty="0"/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Spectrum – 5 </a:t>
            </a:r>
            <a:r>
              <a:rPr lang="en-US" dirty="0" err="1"/>
              <a:t>usd</a:t>
            </a:r>
            <a:r>
              <a:rPr lang="en-US" dirty="0"/>
              <a:t> x TB scan – </a:t>
            </a:r>
            <a:r>
              <a:rPr lang="en-US" dirty="0" err="1"/>
              <a:t>mínimo</a:t>
            </a:r>
            <a:r>
              <a:rPr lang="en-US" dirty="0"/>
              <a:t> 10mb</a:t>
            </a:r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688086" lvl="1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1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EE7855-9A85-4066-8EF8-99D1C14DD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2705101"/>
            <a:ext cx="11582400" cy="1050035"/>
          </a:xfrm>
        </p:spPr>
        <p:txBody>
          <a:bodyPr/>
          <a:lstStyle/>
          <a:p>
            <a:r>
              <a:rPr lang="en-US" sz="6600" dirty="0"/>
              <a:t>Demo time !</a:t>
            </a:r>
          </a:p>
        </p:txBody>
      </p:sp>
    </p:spTree>
    <p:extLst>
      <p:ext uri="{BB962C8B-B14F-4D97-AF65-F5344CB8AC3E}">
        <p14:creationId xmlns:p14="http://schemas.microsoft.com/office/powerpoint/2010/main" val="371202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3FE8D-ED32-A44B-8BB7-46094E7E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B0830-B5C5-4D4E-A9A5-221FCF865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485900"/>
            <a:ext cx="11582400" cy="4724400"/>
          </a:xfrm>
        </p:spPr>
        <p:txBody>
          <a:bodyPr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rgbClr val="FFFF00"/>
                </a:solidFill>
              </a:rPr>
              <a:t>★</a:t>
            </a:r>
            <a:r>
              <a:rPr lang="es-ES_tradnl" sz="2000" dirty="0"/>
              <a:t> Nuevo Data </a:t>
            </a:r>
            <a:r>
              <a:rPr lang="es-ES_tradnl" sz="2000" dirty="0" err="1"/>
              <a:t>Viewer</a:t>
            </a:r>
            <a:r>
              <a:rPr lang="es-ES_tradnl" sz="2000" dirty="0"/>
              <a:t> (</a:t>
            </a:r>
            <a:r>
              <a:rPr lang="es-ES_tradnl" sz="2000" dirty="0" err="1"/>
              <a:t>Kinesis</a:t>
            </a:r>
            <a:r>
              <a:rPr lang="es-ES_tradnl" sz="2000" dirty="0"/>
              <a:t> Data </a:t>
            </a:r>
            <a:r>
              <a:rPr lang="es-ES_tradnl" sz="2000" dirty="0" err="1"/>
              <a:t>Strem</a:t>
            </a:r>
            <a:r>
              <a:rPr lang="es-ES_tradnl" sz="2000" dirty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000" dirty="0"/>
              <a:t>Las vistas materializadas no se pueden refrescar automáticamente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_tradnl" sz="2000" dirty="0"/>
              <a:t>300 dólares para probar </a:t>
            </a:r>
            <a:r>
              <a:rPr lang="es-ES_tradnl" sz="2000" dirty="0" err="1"/>
              <a:t>Redshift</a:t>
            </a:r>
            <a:r>
              <a:rPr lang="es-ES_tradnl" sz="2000" dirty="0"/>
              <a:t> </a:t>
            </a:r>
            <a:r>
              <a:rPr lang="es-ES_tradnl" sz="2000" dirty="0" err="1"/>
              <a:t>Serverless</a:t>
            </a:r>
            <a:endParaRPr lang="es-ES_tradnl" sz="2000" dirty="0"/>
          </a:p>
          <a:p>
            <a:pPr marL="342900" indent="-342900" algn="just">
              <a:buFontTx/>
              <a:buChar char="-"/>
            </a:pP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44708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mmits_2022">
  <a:themeElements>
    <a:clrScheme name="FallSummits2021b">
      <a:dk1>
        <a:srgbClr val="000000"/>
      </a:dk1>
      <a:lt1>
        <a:sysClr val="window" lastClr="FFFFFF"/>
      </a:lt1>
      <a:dk2>
        <a:srgbClr val="000036"/>
      </a:dk2>
      <a:lt2>
        <a:srgbClr val="F2F4F4"/>
      </a:lt2>
      <a:accent1>
        <a:srgbClr val="289EFF"/>
      </a:accent1>
      <a:accent2>
        <a:srgbClr val="0D9F91"/>
      </a:accent2>
      <a:accent3>
        <a:srgbClr val="7E4FF3"/>
      </a:accent3>
      <a:accent4>
        <a:srgbClr val="DB2BB6"/>
      </a:accent4>
      <a:accent5>
        <a:srgbClr val="3B3BA8"/>
      </a:accent5>
      <a:accent6>
        <a:srgbClr val="FFAE00"/>
      </a:accent6>
      <a:hlink>
        <a:srgbClr val="289EFF"/>
      </a:hlink>
      <a:folHlink>
        <a:srgbClr val="289EFF"/>
      </a:folHlink>
    </a:clrScheme>
    <a:fontScheme name="Summit 2021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ummits2022_Template_20220108.potx" id="{4D1DABCA-641C-4ACA-BE9D-F7AB1DF52340}" vid="{E82A78F3-FC8D-4BD1-AAF7-4B0E08D0AE4B}"/>
    </a:ext>
  </a:extLst>
</a:theme>
</file>

<file path=ppt/theme/theme2.xml><?xml version="1.0" encoding="utf-8"?>
<a:theme xmlns:a="http://schemas.openxmlformats.org/drawingml/2006/main" name="Office Theme">
  <a:themeElements>
    <a:clrScheme name="Summit 2021">
      <a:dk1>
        <a:srgbClr val="000000"/>
      </a:dk1>
      <a:lt1>
        <a:sysClr val="window" lastClr="FFFFFF"/>
      </a:lt1>
      <a:dk2>
        <a:srgbClr val="282828"/>
      </a:dk2>
      <a:lt2>
        <a:srgbClr val="F2F4F4"/>
      </a:lt2>
      <a:accent1>
        <a:srgbClr val="FF6900"/>
      </a:accent1>
      <a:accent2>
        <a:srgbClr val="FFAE00"/>
      </a:accent2>
      <a:accent3>
        <a:srgbClr val="F9ED32"/>
      </a:accent3>
      <a:accent4>
        <a:srgbClr val="289EFF"/>
      </a:accent4>
      <a:accent5>
        <a:srgbClr val="3B3BA8"/>
      </a:accent5>
      <a:accent6>
        <a:srgbClr val="6D1E85"/>
      </a:accent6>
      <a:hlink>
        <a:srgbClr val="289EFF"/>
      </a:hlink>
      <a:folHlink>
        <a:srgbClr val="289EFF"/>
      </a:folHlink>
    </a:clrScheme>
    <a:fontScheme name="Summit 2021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ummit 2021">
      <a:dk1>
        <a:srgbClr val="000000"/>
      </a:dk1>
      <a:lt1>
        <a:sysClr val="window" lastClr="FFFFFF"/>
      </a:lt1>
      <a:dk2>
        <a:srgbClr val="282828"/>
      </a:dk2>
      <a:lt2>
        <a:srgbClr val="F2F4F4"/>
      </a:lt2>
      <a:accent1>
        <a:srgbClr val="FF6900"/>
      </a:accent1>
      <a:accent2>
        <a:srgbClr val="FFAE00"/>
      </a:accent2>
      <a:accent3>
        <a:srgbClr val="F9ED32"/>
      </a:accent3>
      <a:accent4>
        <a:srgbClr val="289EFF"/>
      </a:accent4>
      <a:accent5>
        <a:srgbClr val="3B3BA8"/>
      </a:accent5>
      <a:accent6>
        <a:srgbClr val="6D1E85"/>
      </a:accent6>
      <a:hlink>
        <a:srgbClr val="289EFF"/>
      </a:hlink>
      <a:folHlink>
        <a:srgbClr val="289EFF"/>
      </a:folHlink>
    </a:clrScheme>
    <a:fontScheme name="Summit 2021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3_2022_Global_Summits_SpeakerPresentation_Template+(1)+(1) (3)</Template>
  <TotalTime>12334</TotalTime>
  <Words>329</Words>
  <Application>Microsoft Macintosh PowerPoint</Application>
  <PresentationFormat>Panorámica</PresentationFormat>
  <Paragraphs>79</Paragraphs>
  <Slides>11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Amazon Ember</vt:lpstr>
      <vt:lpstr>Lucida Console</vt:lpstr>
      <vt:lpstr>Amazon Ember Heavy</vt:lpstr>
      <vt:lpstr>Arial</vt:lpstr>
      <vt:lpstr>Wingdings</vt:lpstr>
      <vt:lpstr>Amazon Ember Light</vt:lpstr>
      <vt:lpstr>Summits_2022</vt:lpstr>
      <vt:lpstr>Streaming de datos de dispositivos IoT hacia Redshift Serverless</vt:lpstr>
      <vt:lpstr>Agenda</vt:lpstr>
      <vt:lpstr>Contexto - El problema y cómo lo abordamos </vt:lpstr>
      <vt:lpstr>IoT Core</vt:lpstr>
      <vt:lpstr>Kinesis Data Stream</vt:lpstr>
      <vt:lpstr>Redshift</vt:lpstr>
      <vt:lpstr>Redshift Serverless – Jul 2022</vt:lpstr>
      <vt:lpstr>Demo time !</vt:lpstr>
      <vt:lpstr>Conclusiones</vt:lpstr>
      <vt:lpstr>Referencias</vt:lpstr>
      <vt:lpstr>Gracias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Craigg, Shantavia</dc:creator>
  <cp:keywords>AWS Summit 2021</cp:keywords>
  <cp:lastModifiedBy>Anderson Londono Osorio</cp:lastModifiedBy>
  <cp:revision>24</cp:revision>
  <dcterms:created xsi:type="dcterms:W3CDTF">2022-05-23T02:06:20Z</dcterms:created>
  <dcterms:modified xsi:type="dcterms:W3CDTF">2022-11-14T04:55:56Z</dcterms:modified>
  <cp:category>AWS Summit 2021</cp:category>
</cp:coreProperties>
</file>